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7" r:id="rId3"/>
    <p:sldId id="281" r:id="rId4"/>
    <p:sldId id="279" r:id="rId5"/>
    <p:sldId id="295" r:id="rId6"/>
    <p:sldId id="278" r:id="rId7"/>
    <p:sldId id="296" r:id="rId8"/>
    <p:sldId id="282" r:id="rId9"/>
    <p:sldId id="276" r:id="rId10"/>
    <p:sldId id="289" r:id="rId11"/>
    <p:sldId id="290" r:id="rId12"/>
    <p:sldId id="291" r:id="rId13"/>
    <p:sldId id="292" r:id="rId14"/>
    <p:sldId id="293" r:id="rId15"/>
    <p:sldId id="294" r:id="rId16"/>
    <p:sldId id="267" r:id="rId17"/>
    <p:sldId id="283" r:id="rId18"/>
    <p:sldId id="274" r:id="rId19"/>
    <p:sldId id="284" r:id="rId20"/>
    <p:sldId id="288" r:id="rId21"/>
    <p:sldId id="285" r:id="rId22"/>
    <p:sldId id="287" r:id="rId23"/>
    <p:sldId id="297" r:id="rId24"/>
    <p:sldId id="268" r:id="rId25"/>
    <p:sldId id="298" r:id="rId26"/>
    <p:sldId id="272" r:id="rId27"/>
    <p:sldId id="273" r:id="rId28"/>
    <p:sldId id="275" r:id="rId29"/>
    <p:sldId id="265" r:id="rId30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cggY6PI9gEQi0/qdbjzcMrsX6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9D6E5-5AF6-4AE5-A51B-1A84BD78DAA6}" v="40" dt="2021-12-06T20:41:07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56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2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body" idx="1"/>
          </p:nvPr>
        </p:nvSpPr>
        <p:spPr>
          <a:xfrm>
            <a:off x="3887391" y="457202"/>
            <a:ext cx="4629150" cy="540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4"/>
          <p:cNvSpPr>
            <a:spLocks noGrp="1"/>
          </p:cNvSpPr>
          <p:nvPr>
            <p:ph type="pic" idx="2"/>
          </p:nvPr>
        </p:nvSpPr>
        <p:spPr>
          <a:xfrm>
            <a:off x="3887391" y="457202"/>
            <a:ext cx="4629150" cy="5403851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628650" y="15557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>
            <a:spLocks noGrp="1"/>
          </p:cNvSpPr>
          <p:nvPr>
            <p:ph type="body" idx="1"/>
          </p:nvPr>
        </p:nvSpPr>
        <p:spPr>
          <a:xfrm rot="5400000">
            <a:off x="2341562" y="-87312"/>
            <a:ext cx="4460876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5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6"/>
          <p:cNvSpPr txBox="1">
            <a:spLocks noGrp="1"/>
          </p:cNvSpPr>
          <p:nvPr>
            <p:ph type="title"/>
          </p:nvPr>
        </p:nvSpPr>
        <p:spPr>
          <a:xfrm rot="5400000">
            <a:off x="4623594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6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6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628650" y="1593851"/>
            <a:ext cx="7886700" cy="44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6457950" y="614124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7372350" y="6413503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>
            <a:spLocks noGrp="1"/>
          </p:cNvSpPr>
          <p:nvPr>
            <p:ph type="title"/>
          </p:nvPr>
        </p:nvSpPr>
        <p:spPr>
          <a:xfrm>
            <a:off x="215901" y="1781176"/>
            <a:ext cx="2711450" cy="42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>
            <a:spLocks noGrp="1"/>
          </p:cNvSpPr>
          <p:nvPr>
            <p:ph type="title"/>
          </p:nvPr>
        </p:nvSpPr>
        <p:spPr>
          <a:xfrm>
            <a:off x="623888" y="122396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623888" y="4322766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628650" y="15557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628650" y="162877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2"/>
          </p:nvPr>
        </p:nvSpPr>
        <p:spPr>
          <a:xfrm>
            <a:off x="4629150" y="162877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>
            <a:spLocks noGrp="1"/>
          </p:cNvSpPr>
          <p:nvPr>
            <p:ph type="title"/>
          </p:nvPr>
        </p:nvSpPr>
        <p:spPr>
          <a:xfrm>
            <a:off x="628650" y="15557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>
            <a:spLocks noGrp="1"/>
          </p:cNvSpPr>
          <p:nvPr>
            <p:ph type="title"/>
          </p:nvPr>
        </p:nvSpPr>
        <p:spPr>
          <a:xfrm>
            <a:off x="628650" y="15557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628650" y="15557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628650" y="1625600"/>
            <a:ext cx="7886700" cy="446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7397751" y="6121402"/>
            <a:ext cx="1117600" cy="27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387850" y="6432552"/>
            <a:ext cx="30099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0" y="2099822"/>
            <a:ext cx="9144000" cy="142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vi-VN" sz="5400" b="1">
                <a:solidFill>
                  <a:schemeClr val="lt1"/>
                </a:solidFill>
              </a:rPr>
              <a:t>PROJECT 3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ED655-D23F-48FC-92A5-D8520597B16A}"/>
              </a:ext>
            </a:extLst>
          </p:cNvPr>
          <p:cNvSpPr txBox="1"/>
          <p:nvPr/>
        </p:nvSpPr>
        <p:spPr>
          <a:xfrm>
            <a:off x="2559014" y="4389205"/>
            <a:ext cx="4166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Nguyễn Xuân Anh 20183480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8FFEF-E826-40EF-8ABE-459E20FA31CC}"/>
              </a:ext>
            </a:extLst>
          </p:cNvPr>
          <p:cNvSpPr txBox="1"/>
          <p:nvPr/>
        </p:nvSpPr>
        <p:spPr>
          <a:xfrm>
            <a:off x="1626577" y="3370673"/>
            <a:ext cx="6646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Trích </a:t>
            </a: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xuất </a:t>
            </a:r>
            <a:r>
              <a:rPr lang="en-US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vi-VN" sz="32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điểm </a:t>
            </a:r>
            <a:r>
              <a:rPr lang="vi-VN" sz="320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Bách Khoa</a:t>
            </a:r>
            <a:endParaRPr lang="en-US" sz="32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7B7F1-D6A0-4901-BD64-F228AD32CD25}"/>
              </a:ext>
            </a:extLst>
          </p:cNvPr>
          <p:cNvSpPr txBox="1"/>
          <p:nvPr/>
        </p:nvSpPr>
        <p:spPr>
          <a:xfrm>
            <a:off x="1038153" y="2505206"/>
            <a:ext cx="335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Cẩn phải xử lý ảnh bị nghiêng</a:t>
            </a:r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2. Thu thập và xử lý dữ liệu</a:t>
            </a:r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60DE1C6-9FCD-45CF-BDE3-76C6EEEB3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37" y="1163151"/>
            <a:ext cx="3560883" cy="503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78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7B7F1-D6A0-4901-BD64-F228AD32CD25}"/>
              </a:ext>
            </a:extLst>
          </p:cNvPr>
          <p:cNvSpPr txBox="1"/>
          <p:nvPr/>
        </p:nvSpPr>
        <p:spPr>
          <a:xfrm>
            <a:off x="1440731" y="1824384"/>
            <a:ext cx="1669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latin typeface="Calibri" panose="020F0502020204030204" pitchFamily="34" charset="0"/>
                <a:cs typeface="Times New Roman" panose="02020603050405020304" pitchFamily="18" charset="0"/>
              </a:rPr>
              <a:t>Các phương pháp đang được dùng </a:t>
            </a:r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2. Thu thập và xử lý dữ liệu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7C43F4-ACDB-4A7A-A360-4955F7F5813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110609" y="1734017"/>
            <a:ext cx="1184432" cy="5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BBD67-2C2C-4B70-9DCC-01D98B7BF5BA}"/>
              </a:ext>
            </a:extLst>
          </p:cNvPr>
          <p:cNvSpPr txBox="1"/>
          <p:nvPr/>
        </p:nvSpPr>
        <p:spPr>
          <a:xfrm>
            <a:off x="4295041" y="1472407"/>
            <a:ext cx="237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Sử dụng 1 mạng transfomer để chỉnh ảnh 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EC2D1-AEC0-462B-BD05-B3F5B09B55C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110609" y="2286049"/>
            <a:ext cx="1074529" cy="70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9DE314-6BB7-49C0-9FE1-3205AF9D396B}"/>
              </a:ext>
            </a:extLst>
          </p:cNvPr>
          <p:cNvSpPr txBox="1"/>
          <p:nvPr/>
        </p:nvSpPr>
        <p:spPr>
          <a:xfrm>
            <a:off x="4185138" y="2730359"/>
            <a:ext cx="259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Sử dụng biến đổi Hough để xoay ảnh về ảnh thẳng 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E688B-4E0C-40C6-93A6-AADB9BA8BE72}"/>
              </a:ext>
            </a:extLst>
          </p:cNvPr>
          <p:cNvCxnSpPr>
            <a:cxnSpLocks/>
          </p:cNvCxnSpPr>
          <p:nvPr/>
        </p:nvCxnSpPr>
        <p:spPr>
          <a:xfrm>
            <a:off x="5264393" y="3253579"/>
            <a:ext cx="0" cy="92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60C733-FE01-44C9-AD97-6580C69702BF}"/>
              </a:ext>
            </a:extLst>
          </p:cNvPr>
          <p:cNvSpPr txBox="1"/>
          <p:nvPr/>
        </p:nvSpPr>
        <p:spPr>
          <a:xfrm>
            <a:off x="3702825" y="4332448"/>
            <a:ext cx="280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Chọn sử dụng biến đổi Hough vì đơn giản hơn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35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7B7F1-D6A0-4901-BD64-F228AD32CD25}"/>
              </a:ext>
            </a:extLst>
          </p:cNvPr>
          <p:cNvSpPr txBox="1"/>
          <p:nvPr/>
        </p:nvSpPr>
        <p:spPr>
          <a:xfrm>
            <a:off x="1440731" y="1824384"/>
            <a:ext cx="1669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latin typeface="Calibri" panose="020F0502020204030204" pitchFamily="34" charset="0"/>
                <a:cs typeface="Times New Roman" panose="02020603050405020304" pitchFamily="18" charset="0"/>
              </a:rPr>
              <a:t>Các phương pháp đang được dùng </a:t>
            </a:r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2. Thu thập và xử lý dữ liệu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7C43F4-ACDB-4A7A-A360-4955F7F58135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3110609" y="1734017"/>
            <a:ext cx="1184432" cy="5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8EBBD67-2C2C-4B70-9DCC-01D98B7BF5BA}"/>
              </a:ext>
            </a:extLst>
          </p:cNvPr>
          <p:cNvSpPr txBox="1"/>
          <p:nvPr/>
        </p:nvSpPr>
        <p:spPr>
          <a:xfrm>
            <a:off x="4295041" y="1472407"/>
            <a:ext cx="237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Sử dụng 1 mạng transfomer để chỉnh ảnh 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8EC2D1-AEC0-462B-BD05-B3F5B09B55CC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3110609" y="2286049"/>
            <a:ext cx="1074529" cy="70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B9DE314-6BB7-49C0-9FE1-3205AF9D396B}"/>
              </a:ext>
            </a:extLst>
          </p:cNvPr>
          <p:cNvSpPr txBox="1"/>
          <p:nvPr/>
        </p:nvSpPr>
        <p:spPr>
          <a:xfrm>
            <a:off x="4185138" y="2730359"/>
            <a:ext cx="259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Sử dụng biến đổi Hough để xoay ảnh về ảnh thẳng </a:t>
            </a: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E688B-4E0C-40C6-93A6-AADB9BA8BE72}"/>
              </a:ext>
            </a:extLst>
          </p:cNvPr>
          <p:cNvCxnSpPr>
            <a:cxnSpLocks/>
          </p:cNvCxnSpPr>
          <p:nvPr/>
        </p:nvCxnSpPr>
        <p:spPr>
          <a:xfrm>
            <a:off x="5264393" y="3253579"/>
            <a:ext cx="0" cy="92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60C733-FE01-44C9-AD97-6580C69702BF}"/>
              </a:ext>
            </a:extLst>
          </p:cNvPr>
          <p:cNvSpPr txBox="1"/>
          <p:nvPr/>
        </p:nvSpPr>
        <p:spPr>
          <a:xfrm>
            <a:off x="3702825" y="4332448"/>
            <a:ext cx="280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Chọn sử dụng biến đổi Hough vì đơn giản hơn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>
            <a:normAutofit/>
          </a:bodyPr>
          <a:lstStyle/>
          <a:p>
            <a:r>
              <a:rPr lang="vi-VN" sz="2000"/>
              <a:t>Biến đổi Hough cho đường thẳng</a:t>
            </a:r>
            <a:endParaRPr lang="en-US" sz="200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C53BD0F-ECF7-43FF-8469-8DA0811D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83" y="1243807"/>
            <a:ext cx="7248574" cy="48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19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>
            <a:normAutofit/>
          </a:bodyPr>
          <a:lstStyle/>
          <a:p>
            <a:r>
              <a:rPr lang="vi-VN" sz="2000"/>
              <a:t>Biến đổi Hough cho đường thẳng</a:t>
            </a:r>
            <a:endParaRPr lang="en-US" sz="200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8BA0270-69D3-4250-AC04-76A33C90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2" y="1043304"/>
            <a:ext cx="7977563" cy="513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5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3F256-48F6-4BE0-B46C-F8E5F9299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2833F-C109-42C0-A85B-A8C920D1B612}"/>
              </a:ext>
            </a:extLst>
          </p:cNvPr>
          <p:cNvSpPr txBox="1"/>
          <p:nvPr/>
        </p:nvSpPr>
        <p:spPr>
          <a:xfrm>
            <a:off x="2286000" y="27211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>
                <a:solidFill>
                  <a:schemeClr val="bg1"/>
                </a:solidFill>
              </a:rPr>
              <a:t>Giải quyết bài toán </a:t>
            </a:r>
          </a:p>
        </p:txBody>
      </p:sp>
    </p:spTree>
    <p:extLst>
      <p:ext uri="{BB962C8B-B14F-4D97-AF65-F5344CB8AC3E}">
        <p14:creationId xmlns:p14="http://schemas.microsoft.com/office/powerpoint/2010/main" val="364499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F1074C-D317-4A6B-922E-2F627BDB12B5}"/>
              </a:ext>
            </a:extLst>
          </p:cNvPr>
          <p:cNvSpPr/>
          <p:nvPr/>
        </p:nvSpPr>
        <p:spPr>
          <a:xfrm>
            <a:off x="1871619" y="3149484"/>
            <a:ext cx="6715790" cy="26234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FA80-419A-40E7-BE91-A56FD632B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A08F0F-E87D-47E0-8C78-EA257CFF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noProof="1"/>
              <a:t>ổng quan</a:t>
            </a:r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D8F43-34A0-48AD-B01E-F5C69826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944152"/>
            <a:ext cx="1024069" cy="132556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193FBC-56E4-4A44-A267-0EC5AEF1F18C}"/>
              </a:ext>
            </a:extLst>
          </p:cNvPr>
          <p:cNvSpPr/>
          <p:nvPr/>
        </p:nvSpPr>
        <p:spPr>
          <a:xfrm rot="20702932" flipV="1">
            <a:off x="1420021" y="2107379"/>
            <a:ext cx="1768052" cy="19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41A04-704C-4302-9BFA-A978168D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30"/>
          <a:stretch/>
        </p:blipFill>
        <p:spPr>
          <a:xfrm>
            <a:off x="4393803" y="1486888"/>
            <a:ext cx="742462" cy="45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9E738D-14B0-4A9D-A775-D301BAA54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924" y="3509529"/>
            <a:ext cx="1104400" cy="124272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E6DF7E-7955-4715-ABB5-47185E84DD5B}"/>
              </a:ext>
            </a:extLst>
          </p:cNvPr>
          <p:cNvSpPr/>
          <p:nvPr/>
        </p:nvSpPr>
        <p:spPr>
          <a:xfrm rot="3363976" flipV="1">
            <a:off x="1008123" y="2991903"/>
            <a:ext cx="1002573" cy="19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591BC39-E1F9-4615-9F3D-11A25AEECBFD}"/>
              </a:ext>
            </a:extLst>
          </p:cNvPr>
          <p:cNvSpPr/>
          <p:nvPr/>
        </p:nvSpPr>
        <p:spPr>
          <a:xfrm flipV="1">
            <a:off x="3443853" y="3981167"/>
            <a:ext cx="219163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743B01-9F66-4EED-86AE-BED4561C2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92" y="3850649"/>
            <a:ext cx="2067831" cy="352474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93D2787-9B66-44E9-8D88-F70130990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603" y="4405014"/>
            <a:ext cx="2293620" cy="907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8DAD95-2A2E-4C21-B1C0-FD0B5EF2BD26}"/>
              </a:ext>
            </a:extLst>
          </p:cNvPr>
          <p:cNvSpPr txBox="1"/>
          <p:nvPr/>
        </p:nvSpPr>
        <p:spPr>
          <a:xfrm>
            <a:off x="3443853" y="1554391"/>
            <a:ext cx="9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Mã lớp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14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F1074C-D317-4A6B-922E-2F627BDB12B5}"/>
              </a:ext>
            </a:extLst>
          </p:cNvPr>
          <p:cNvSpPr/>
          <p:nvPr/>
        </p:nvSpPr>
        <p:spPr>
          <a:xfrm>
            <a:off x="1778370" y="3269715"/>
            <a:ext cx="6715790" cy="26234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AFA80-419A-40E7-BE91-A56FD632B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A08F0F-E87D-47E0-8C78-EA257CFF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noProof="1"/>
              <a:t>ổng quan</a:t>
            </a:r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D8F43-34A0-48AD-B01E-F5C69826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" y="1944152"/>
            <a:ext cx="1024069" cy="132556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193FBC-56E4-4A44-A267-0EC5AEF1F18C}"/>
              </a:ext>
            </a:extLst>
          </p:cNvPr>
          <p:cNvSpPr/>
          <p:nvPr/>
        </p:nvSpPr>
        <p:spPr>
          <a:xfrm rot="20702932" flipV="1">
            <a:off x="1420021" y="2107379"/>
            <a:ext cx="1768052" cy="19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902422-C88F-49AA-A4AD-1F2E46E2F47F}"/>
              </a:ext>
            </a:extLst>
          </p:cNvPr>
          <p:cNvSpPr txBox="1"/>
          <p:nvPr/>
        </p:nvSpPr>
        <p:spPr>
          <a:xfrm>
            <a:off x="737254" y="3395916"/>
            <a:ext cx="952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YOLOv5 </a:t>
            </a:r>
          </a:p>
          <a:p>
            <a:r>
              <a:rPr lang="vi-VN"/>
              <a:t>(openCV)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41A04-704C-4302-9BFA-A978168D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30"/>
          <a:stretch/>
        </p:blipFill>
        <p:spPr>
          <a:xfrm>
            <a:off x="4393803" y="1486888"/>
            <a:ext cx="742462" cy="45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9E738D-14B0-4A9D-A775-D301BAA54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462" y="4004026"/>
            <a:ext cx="1104400" cy="1242724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E6DF7E-7955-4715-ABB5-47185E84DD5B}"/>
              </a:ext>
            </a:extLst>
          </p:cNvPr>
          <p:cNvSpPr/>
          <p:nvPr/>
        </p:nvSpPr>
        <p:spPr>
          <a:xfrm rot="3363976" flipV="1">
            <a:off x="1008123" y="2991903"/>
            <a:ext cx="1002573" cy="198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591BC39-E1F9-4615-9F3D-11A25AEECBFD}"/>
              </a:ext>
            </a:extLst>
          </p:cNvPr>
          <p:cNvSpPr/>
          <p:nvPr/>
        </p:nvSpPr>
        <p:spPr>
          <a:xfrm flipV="1">
            <a:off x="3443853" y="3981167"/>
            <a:ext cx="219163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8D7018-0602-46D1-B29B-82B5F606477E}"/>
              </a:ext>
            </a:extLst>
          </p:cNvPr>
          <p:cNvSpPr txBox="1"/>
          <p:nvPr/>
        </p:nvSpPr>
        <p:spPr>
          <a:xfrm>
            <a:off x="4170170" y="3562520"/>
            <a:ext cx="1636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 model SCRAF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743B01-9F66-4EED-86AE-BED4561C2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392" y="3850649"/>
            <a:ext cx="2067831" cy="3524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EAB3A79-3D8A-42B3-BDCB-9F7B2EC56941}"/>
              </a:ext>
            </a:extLst>
          </p:cNvPr>
          <p:cNvSpPr txBox="1"/>
          <p:nvPr/>
        </p:nvSpPr>
        <p:spPr>
          <a:xfrm>
            <a:off x="4079962" y="4216121"/>
            <a:ext cx="127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Pretrain vietOCR</a:t>
            </a:r>
            <a:endParaRPr lang="en-US" dirty="0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E93D2787-9B66-44E9-8D88-F701309903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603" y="4405014"/>
            <a:ext cx="2293620" cy="907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8DAD95-2A2E-4C21-B1C0-FD0B5EF2BD26}"/>
              </a:ext>
            </a:extLst>
          </p:cNvPr>
          <p:cNvSpPr txBox="1"/>
          <p:nvPr/>
        </p:nvSpPr>
        <p:spPr>
          <a:xfrm>
            <a:off x="3443853" y="1554391"/>
            <a:ext cx="935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Mã lớp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967C51-621C-4565-BDC2-18F528359D0A}"/>
              </a:ext>
            </a:extLst>
          </p:cNvPr>
          <p:cNvSpPr txBox="1"/>
          <p:nvPr/>
        </p:nvSpPr>
        <p:spPr>
          <a:xfrm>
            <a:off x="5432904" y="152655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(openCV không xác định được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4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Yolov5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BDB42-A672-4413-8379-38C4D954B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" t="-512" r="1624" b="4503"/>
          <a:stretch/>
        </p:blipFill>
        <p:spPr>
          <a:xfrm>
            <a:off x="78153" y="2407139"/>
            <a:ext cx="8987693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Yolov5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F955A6-8BBE-4B90-BCA9-9FF30375F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3" y="3247684"/>
            <a:ext cx="6576647" cy="1607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585788-D499-4DBC-BEB2-9D6EF7DFFEBB}"/>
              </a:ext>
            </a:extLst>
          </p:cNvPr>
          <p:cNvSpPr txBox="1"/>
          <p:nvPr/>
        </p:nvSpPr>
        <p:spPr>
          <a:xfrm>
            <a:off x="3134456" y="1379656"/>
            <a:ext cx="287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/>
              <a:t>Đầu vào của yolov5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87F24A-32D4-4922-BEE9-2B76E2460FF1}"/>
              </a:ext>
            </a:extLst>
          </p:cNvPr>
          <p:cNvSpPr txBox="1"/>
          <p:nvPr/>
        </p:nvSpPr>
        <p:spPr>
          <a:xfrm>
            <a:off x="2624503" y="2312378"/>
            <a:ext cx="4747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    x_center,   y_center,  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width, </a:t>
            </a:r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4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26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Yolov5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F269F41-15BA-4C47-9B0B-76A22263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01" y="1749669"/>
            <a:ext cx="3724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1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Yolov5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ACEAA-B55C-4415-B1CE-5D7D1922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69" y="2154916"/>
            <a:ext cx="7200900" cy="3930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88A7AB-363C-4CB2-BC1A-E06A3CF2CD18}"/>
              </a:ext>
            </a:extLst>
          </p:cNvPr>
          <p:cNvSpPr txBox="1"/>
          <p:nvPr/>
        </p:nvSpPr>
        <p:spPr>
          <a:xfrm>
            <a:off x="984738" y="1482566"/>
            <a:ext cx="33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Trang gán nhãn: makesene.ai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81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Nhận dạng bảng điểm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3FA94-DD68-4EB3-BB1C-8ED987B8F908}"/>
              </a:ext>
            </a:extLst>
          </p:cNvPr>
          <p:cNvSpPr txBox="1"/>
          <p:nvPr/>
        </p:nvSpPr>
        <p:spPr>
          <a:xfrm>
            <a:off x="975946" y="2650983"/>
            <a:ext cx="2804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- Dùng Google colab train 100 epochs, khoảng  2, 3 giờ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E3E12-1C5A-4A29-9D72-3BF6297C183B}"/>
              </a:ext>
            </a:extLst>
          </p:cNvPr>
          <p:cNvSpPr txBox="1"/>
          <p:nvPr/>
        </p:nvSpPr>
        <p:spPr>
          <a:xfrm>
            <a:off x="975946" y="1892418"/>
            <a:ext cx="2444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/>
              <a:t>- Gán nhãn hơn 100 ảnh </a:t>
            </a:r>
            <a:endParaRPr lang="en-US" sz="160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BBAAC1A-7755-4F73-9D19-B16A1945A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2"/>
          <a:stretch/>
        </p:blipFill>
        <p:spPr bwMode="auto">
          <a:xfrm>
            <a:off x="5231423" y="639625"/>
            <a:ext cx="3754315" cy="5367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97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B509C-E6BB-44A3-B08A-B8C8F524B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3FA94-DD68-4EB3-BB1C-8ED987B8F908}"/>
              </a:ext>
            </a:extLst>
          </p:cNvPr>
          <p:cNvSpPr txBox="1"/>
          <p:nvPr/>
        </p:nvSpPr>
        <p:spPr>
          <a:xfrm>
            <a:off x="975946" y="2650983"/>
            <a:ext cx="2804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- Dùng Google colab train 100 epochs, khoảng  2, 3 giờ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E3E12-1C5A-4A29-9D72-3BF6297C183B}"/>
              </a:ext>
            </a:extLst>
          </p:cNvPr>
          <p:cNvSpPr txBox="1"/>
          <p:nvPr/>
        </p:nvSpPr>
        <p:spPr>
          <a:xfrm>
            <a:off x="975946" y="1892418"/>
            <a:ext cx="2444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/>
              <a:t>- Gán nhãn hơn 100 ảnh </a:t>
            </a:r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629F4-99EC-4D8B-A689-CA9AAC54D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20" y="800099"/>
            <a:ext cx="4417873" cy="5541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616F7D-666B-40D1-A1A5-2F3504CD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Nhận dạng bảng điểm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62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3828B-A558-42A7-A319-939D2CBA9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67BB6F-87EE-4D77-B648-8BEF032B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87" y="1878858"/>
            <a:ext cx="3387793" cy="38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872948-B300-419E-8338-2B60EB03D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28" y="1782146"/>
            <a:ext cx="3725724" cy="421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BD5E01-3AD1-483E-ACDD-A987F611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Nhận dạng các ô ký tự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26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3828B-A558-42A7-A319-939D2CBA9C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BD5E01-3AD1-483E-ACDD-A987F611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Nhận dạng các ô ký tự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38B1CE4-58B4-47A3-B848-A21972539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35" y="1267420"/>
            <a:ext cx="1222375" cy="84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9556E45-A753-4C46-B075-4F06F44767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4" y="1283432"/>
            <a:ext cx="2561590" cy="91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E2E10-DBCB-4942-83A5-5B181E0F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24" y="2556241"/>
            <a:ext cx="2247900" cy="3429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7AE14FEF-90F8-4D57-AF91-1AF9F8813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7" y="1459596"/>
            <a:ext cx="3105541" cy="50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B3411BF-BF43-404A-A356-D4EB687F58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317" y="2361653"/>
            <a:ext cx="2293620" cy="9074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FA5E50E-0B37-4375-BA27-11FA14B19077}"/>
              </a:ext>
            </a:extLst>
          </p:cNvPr>
          <p:cNvSpPr/>
          <p:nvPr/>
        </p:nvSpPr>
        <p:spPr>
          <a:xfrm>
            <a:off x="1521069" y="3845533"/>
            <a:ext cx="931985" cy="274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6761A-EF51-486F-A85F-806B45EEF008}"/>
              </a:ext>
            </a:extLst>
          </p:cNvPr>
          <p:cNvSpPr txBox="1"/>
          <p:nvPr/>
        </p:nvSpPr>
        <p:spPr>
          <a:xfrm>
            <a:off x="2640574" y="3810906"/>
            <a:ext cx="4577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/>
              <a:t>Sắp xếp theo thứ tự xuất hiện trên trục Ox và Oy</a:t>
            </a:r>
            <a:endParaRPr lang="en-US" b="1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5F5CFB1-F9C4-423D-B611-609C4A1DA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95" y="4730987"/>
            <a:ext cx="905718" cy="62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530ADE72-A634-4014-AC64-7F4FF8428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37" y="4667301"/>
            <a:ext cx="1755555" cy="62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3E0F77-FE8E-4590-B322-C2BFF483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57" y="4843473"/>
            <a:ext cx="2247900" cy="342900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9059F999-1890-4934-97EA-BFCC1AD38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20" y="4819174"/>
            <a:ext cx="2135358" cy="34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CEE697DF-C444-4BFA-B405-3CF2F5F047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914" y="4843473"/>
            <a:ext cx="945175" cy="373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73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6D137-7D05-4C21-9449-B0FF2ADDF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A4D74D-7C43-4FE0-AE8F-B4C551B3B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2" y="1604276"/>
            <a:ext cx="3848101" cy="27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4D89C-7B00-49E6-96DB-DE4A607F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59" y="2311415"/>
            <a:ext cx="1009791" cy="13241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6D4799C-20CA-4BB6-A9F9-D43FC2FBED14}"/>
              </a:ext>
            </a:extLst>
          </p:cNvPr>
          <p:cNvSpPr/>
          <p:nvPr/>
        </p:nvSpPr>
        <p:spPr>
          <a:xfrm>
            <a:off x="4623902" y="2723346"/>
            <a:ext cx="1391478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14B53-B05F-4091-B6BE-3FEB500B4C3F}"/>
              </a:ext>
            </a:extLst>
          </p:cNvPr>
          <p:cNvSpPr txBox="1"/>
          <p:nvPr/>
        </p:nvSpPr>
        <p:spPr>
          <a:xfrm>
            <a:off x="5319641" y="4486974"/>
            <a:ext cx="2872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Hay </a:t>
            </a:r>
            <a:r>
              <a:rPr lang="vi-VN" sz="2800" dirty="0"/>
              <a:t>bị nhầm thành chữ T</a:t>
            </a:r>
            <a:r>
              <a:rPr lang="en-US" sz="2800" dirty="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FCA928-D6E7-4A50-8481-F11065A10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Sử dụng Craft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E7B275-1BDF-4C8D-8F63-34C7123437DE}"/>
              </a:ext>
            </a:extLst>
          </p:cNvPr>
          <p:cNvCxnSpPr>
            <a:cxnSpLocks/>
          </p:cNvCxnSpPr>
          <p:nvPr/>
        </p:nvCxnSpPr>
        <p:spPr>
          <a:xfrm>
            <a:off x="6510130" y="2357721"/>
            <a:ext cx="7056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6891B9-2B68-49DD-A4D0-11715EFFA5F7}"/>
              </a:ext>
            </a:extLst>
          </p:cNvPr>
          <p:cNvCxnSpPr>
            <a:cxnSpLocks/>
          </p:cNvCxnSpPr>
          <p:nvPr/>
        </p:nvCxnSpPr>
        <p:spPr>
          <a:xfrm>
            <a:off x="6510130" y="2357721"/>
            <a:ext cx="0" cy="127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511A2-98FB-43D3-96E5-1639D4B8E333}"/>
              </a:ext>
            </a:extLst>
          </p:cNvPr>
          <p:cNvCxnSpPr>
            <a:cxnSpLocks/>
          </p:cNvCxnSpPr>
          <p:nvPr/>
        </p:nvCxnSpPr>
        <p:spPr>
          <a:xfrm>
            <a:off x="6579704" y="3635575"/>
            <a:ext cx="636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A8286-5E01-40BB-B6BC-732D4D7CC479}"/>
              </a:ext>
            </a:extLst>
          </p:cNvPr>
          <p:cNvCxnSpPr>
            <a:cxnSpLocks/>
          </p:cNvCxnSpPr>
          <p:nvPr/>
        </p:nvCxnSpPr>
        <p:spPr>
          <a:xfrm>
            <a:off x="7245627" y="2371026"/>
            <a:ext cx="0" cy="126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53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E6D77-D4B4-45B5-85DB-F395ABA54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9AD01A-E15A-4AC0-AC88-C6E543B0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 dirty="0"/>
              <a:t>Thách thức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58A534-2B8A-4685-BFA0-0FEFE3BB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4" y="2450619"/>
            <a:ext cx="3867230" cy="15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FFBA4-6AF8-461E-BF5B-3437044F07E3}"/>
              </a:ext>
            </a:extLst>
          </p:cNvPr>
          <p:cNvSpPr txBox="1"/>
          <p:nvPr/>
        </p:nvSpPr>
        <p:spPr>
          <a:xfrm>
            <a:off x="6358559" y="2772560"/>
            <a:ext cx="2156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Cần mở rộng box định dạng</a:t>
            </a:r>
            <a:endParaRPr lang="en-US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4EC28CD-C860-419F-939F-66454BC58DF8}"/>
              </a:ext>
            </a:extLst>
          </p:cNvPr>
          <p:cNvSpPr/>
          <p:nvPr/>
        </p:nvSpPr>
        <p:spPr>
          <a:xfrm>
            <a:off x="4780722" y="2815743"/>
            <a:ext cx="954156" cy="80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7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A48F-E9AC-4EAA-BF0E-8DA84136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Thử các giải pháp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723F0-3645-41EE-B680-4F357BD90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06D1C-CB56-4C21-A2A7-F985AE217157}"/>
              </a:ext>
            </a:extLst>
          </p:cNvPr>
          <p:cNvSpPr txBox="1"/>
          <p:nvPr/>
        </p:nvSpPr>
        <p:spPr>
          <a:xfrm>
            <a:off x="944217" y="1472407"/>
            <a:ext cx="1967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Mở rộng box xác định </a:t>
            </a:r>
            <a:r>
              <a:rPr lang="vi-VN" sz="2400" dirty="0">
                <a:sym typeface="Wingdings" panose="05000000000000000000" pitchFamily="2" charset="2"/>
              </a:rPr>
              <a:t> Kết quả xác định đúng chữ số 7 </a:t>
            </a:r>
            <a:endParaRPr lang="en-US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7C15C58-B11B-433D-ACA4-F2A792FA5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739" y="952470"/>
            <a:ext cx="3848101" cy="273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BA778D-FBEF-4079-B0B7-8BA2E5853E7F}"/>
              </a:ext>
            </a:extLst>
          </p:cNvPr>
          <p:cNvCxnSpPr/>
          <p:nvPr/>
        </p:nvCxnSpPr>
        <p:spPr>
          <a:xfrm>
            <a:off x="6162261" y="1381539"/>
            <a:ext cx="1620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DEF6E4-11AC-446F-9428-B9A5B992A94E}"/>
              </a:ext>
            </a:extLst>
          </p:cNvPr>
          <p:cNvCxnSpPr/>
          <p:nvPr/>
        </p:nvCxnSpPr>
        <p:spPr>
          <a:xfrm>
            <a:off x="6162261" y="1351722"/>
            <a:ext cx="0" cy="1779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F2C166-7ABA-4A03-BDAD-28EB77B1BB8C}"/>
              </a:ext>
            </a:extLst>
          </p:cNvPr>
          <p:cNvCxnSpPr/>
          <p:nvPr/>
        </p:nvCxnSpPr>
        <p:spPr>
          <a:xfrm>
            <a:off x="6162261" y="3170583"/>
            <a:ext cx="16200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610C26-C11F-4CBA-9D9F-9BFA304C605E}"/>
              </a:ext>
            </a:extLst>
          </p:cNvPr>
          <p:cNvCxnSpPr/>
          <p:nvPr/>
        </p:nvCxnSpPr>
        <p:spPr>
          <a:xfrm>
            <a:off x="7782339" y="1351722"/>
            <a:ext cx="0" cy="181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8A9F86D-8850-485D-B71D-341CBC26A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736" y="1597604"/>
            <a:ext cx="110505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0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215901" y="1781176"/>
            <a:ext cx="2711450" cy="424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</a:pPr>
            <a:r>
              <a:rPr lang="en-US" sz="3600" b="1"/>
              <a:t>Xin cảm ơn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ldNum" idx="12"/>
          </p:nvPr>
        </p:nvSpPr>
        <p:spPr>
          <a:xfrm>
            <a:off x="7397751" y="6432553"/>
            <a:ext cx="1117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FA7A95-AD79-42FE-BF12-FB995E6D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5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C53AD-9CD6-4E20-ADC4-F41102BD1913}"/>
              </a:ext>
            </a:extLst>
          </p:cNvPr>
          <p:cNvSpPr txBox="1"/>
          <p:nvPr/>
        </p:nvSpPr>
        <p:spPr>
          <a:xfrm>
            <a:off x="984739" y="1680307"/>
            <a:ext cx="74636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vi-VN" sz="2400"/>
              <a:t>Mô tả bài toán</a:t>
            </a:r>
          </a:p>
          <a:p>
            <a:pPr marL="342900" indent="-342900">
              <a:buAutoNum type="arabicPeriod"/>
            </a:pPr>
            <a:endParaRPr lang="vi-VN" sz="2400"/>
          </a:p>
          <a:p>
            <a:pPr marL="342900" indent="-342900">
              <a:buAutoNum type="arabicPeriod"/>
            </a:pPr>
            <a:r>
              <a:rPr lang="vi-VN" sz="2400"/>
              <a:t>Thu thập và xử lý dữ liệu </a:t>
            </a:r>
          </a:p>
          <a:p>
            <a:pPr marL="342900" indent="-342900">
              <a:buAutoNum type="arabicPeriod"/>
            </a:pPr>
            <a:endParaRPr lang="vi-VN" sz="2400">
              <a:solidFill>
                <a:schemeClr val="tx1"/>
              </a:solidFill>
            </a:endParaRPr>
          </a:p>
          <a:p>
            <a:pPr marL="342900" indent="-342900">
              <a:buFont typeface="Arial"/>
              <a:buAutoNum type="arabicPeriod"/>
            </a:pPr>
            <a:r>
              <a:rPr lang="vi-VN" sz="2400">
                <a:solidFill>
                  <a:schemeClr val="tx1"/>
                </a:solidFill>
              </a:rPr>
              <a:t>Giải quyết bài toán </a:t>
            </a:r>
          </a:p>
          <a:p>
            <a:pPr marL="342900" indent="-342900">
              <a:buAutoNum type="arabicPeriod"/>
            </a:pPr>
            <a:endParaRPr lang="vi-VN" sz="2400"/>
          </a:p>
          <a:p>
            <a:pPr marL="342900" indent="-342900">
              <a:buAutoNum type="arabicPeriod"/>
            </a:pPr>
            <a:r>
              <a:rPr lang="vi-VN" sz="2400"/>
              <a:t>Kết quả thu được và các hướng phát triển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7166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3F256-48F6-4BE0-B46C-F8E5F9299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1C92-50D2-48A4-8707-E12392073688}"/>
              </a:ext>
            </a:extLst>
          </p:cNvPr>
          <p:cNvSpPr txBox="1"/>
          <p:nvPr/>
        </p:nvSpPr>
        <p:spPr>
          <a:xfrm>
            <a:off x="2145323" y="282670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>
                <a:solidFill>
                  <a:schemeClr val="bg1"/>
                </a:solidFill>
              </a:rPr>
              <a:t>Mô tả bài toán</a:t>
            </a:r>
            <a:endParaRPr lang="en-US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4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FA7A95-AD79-42FE-BF12-FB995E6D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/>
              <a:t>1. Mô tả bài toán</a:t>
            </a:r>
            <a:br>
              <a:rPr lang="vi-VN" sz="3200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8A62F-C7C4-455A-8848-DB2FD416BA3A}"/>
              </a:ext>
            </a:extLst>
          </p:cNvPr>
          <p:cNvSpPr txBox="1"/>
          <p:nvPr/>
        </p:nvSpPr>
        <p:spPr>
          <a:xfrm>
            <a:off x="1011115" y="1770331"/>
            <a:ext cx="7121769" cy="125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 dạng chữ in thường được ứng dụng phục vụ công việc tự động hóa đọc tài liệu, tăng tốc độ và hiệu quả nhập thông tin . Nhận dạng chữ viết tay thường phục vụ cho các ứng dụng đọc và xử lý chứng từ, hóa đơn, phiếu ghi, bản thảo viết tay,…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62C25-D8C6-4A89-BCBD-712896C9040B}"/>
              </a:ext>
            </a:extLst>
          </p:cNvPr>
          <p:cNvSpPr txBox="1"/>
          <p:nvPr/>
        </p:nvSpPr>
        <p:spPr>
          <a:xfrm>
            <a:off x="1090245" y="3701562"/>
            <a:ext cx="6822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 hy vọng làm một đề tài có ứng dụng thực tiễn em đã chọn đề tài: Trích xuất thông tin bảng điểm của Đại học Bách Khoa Hà Nội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2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3F256-48F6-4BE0-B46C-F8E5F92999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1C92-50D2-48A4-8707-E12392073688}"/>
              </a:ext>
            </a:extLst>
          </p:cNvPr>
          <p:cNvSpPr txBox="1"/>
          <p:nvPr/>
        </p:nvSpPr>
        <p:spPr>
          <a:xfrm>
            <a:off x="2145323" y="282670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600">
                <a:solidFill>
                  <a:schemeClr val="bg1"/>
                </a:solidFill>
              </a:rPr>
              <a:t>Thu thập và xử lý dữ liệu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8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FA7A95-AD79-42FE-BF12-FB995E6D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Thu thập và xử lý dữ liệu</a:t>
            </a:r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16CADF9-9E2F-416B-980A-81B44A7E3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82" y="1336432"/>
            <a:ext cx="3193899" cy="4514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F72502-12EF-4808-83B4-9406CC58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6" y="1233555"/>
            <a:ext cx="2242860" cy="181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0596A-CCC0-4710-877C-E4B218980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07" y="3596053"/>
            <a:ext cx="3698981" cy="217233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06CF26C-B9E1-4F85-8FF9-72506978664C}"/>
              </a:ext>
            </a:extLst>
          </p:cNvPr>
          <p:cNvSpPr/>
          <p:nvPr/>
        </p:nvSpPr>
        <p:spPr>
          <a:xfrm>
            <a:off x="4369777" y="2708031"/>
            <a:ext cx="940777" cy="4484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5F6D19E-B4E9-4E5D-8E55-65B5B7713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4" y="1070448"/>
            <a:ext cx="4035669" cy="53670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E7B7F1-D6A0-4901-BD64-F228AD32CD25}"/>
              </a:ext>
            </a:extLst>
          </p:cNvPr>
          <p:cNvSpPr txBox="1"/>
          <p:nvPr/>
        </p:nvSpPr>
        <p:spPr>
          <a:xfrm>
            <a:off x="1046946" y="2364529"/>
            <a:ext cx="3358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</a:t>
            </a:r>
            <a:r>
              <a:rPr lang="vi-V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ối tượng là các file ảnh bảng điểm được thu nhận qua máy scanner</a:t>
            </a:r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14F554D-11E0-4A2A-BEB2-8F38356B8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844"/>
            <a:ext cx="7886700" cy="1325563"/>
          </a:xfrm>
        </p:spPr>
        <p:txBody>
          <a:bodyPr/>
          <a:lstStyle/>
          <a:p>
            <a:r>
              <a:rPr lang="vi-VN"/>
              <a:t>2. Thu thập và xử lý dữ liệu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44884"/>
      </p:ext>
    </p:extLst>
  </p:cSld>
  <p:clrMapOvr>
    <a:masterClrMapping/>
  </p:clrMapOvr>
</p:sld>
</file>

<file path=ppt/theme/theme1.xml><?xml version="1.0" encoding="utf-8"?>
<a:theme xmlns:a="http://schemas.openxmlformats.org/drawingml/2006/main" name="SoICT-PPT-template-hoi-thao-online-theme-by-anhdt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484</Words>
  <Application>Microsoft Office PowerPoint</Application>
  <PresentationFormat>On-screen Show (4:3)</PresentationFormat>
  <Paragraphs>93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SoICT-PPT-template-hoi-thao-online-theme-by-anhdt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Mô tả bài toán </vt:lpstr>
      <vt:lpstr>PowerPoint Presentation</vt:lpstr>
      <vt:lpstr>2. Thu thập và xử lý dữ liệu</vt:lpstr>
      <vt:lpstr>2. Thu thập và xử lý dữ liệu</vt:lpstr>
      <vt:lpstr>2. Thu thập và xử lý dữ liệu</vt:lpstr>
      <vt:lpstr>2. Thu thập và xử lý dữ liệu</vt:lpstr>
      <vt:lpstr>2. Thu thập và xử lý dữ liệu</vt:lpstr>
      <vt:lpstr>Biến đổi Hough cho đường thẳng</vt:lpstr>
      <vt:lpstr>Biến đổi Hough cho đường thẳng</vt:lpstr>
      <vt:lpstr>PowerPoint Presentation</vt:lpstr>
      <vt:lpstr>Tổng quan</vt:lpstr>
      <vt:lpstr>Tổng quan</vt:lpstr>
      <vt:lpstr>Yolov5</vt:lpstr>
      <vt:lpstr>Yolov5</vt:lpstr>
      <vt:lpstr>Yolov5</vt:lpstr>
      <vt:lpstr>Yolov5</vt:lpstr>
      <vt:lpstr>Nhận dạng bảng điểm</vt:lpstr>
      <vt:lpstr>Nhận dạng bảng điểm</vt:lpstr>
      <vt:lpstr>Nhận dạng các ô ký tự</vt:lpstr>
      <vt:lpstr>Nhận dạng các ô ký tự</vt:lpstr>
      <vt:lpstr>Sử dụng Craft</vt:lpstr>
      <vt:lpstr>Thách thức</vt:lpstr>
      <vt:lpstr>Thử các giải pháp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tien.nguyenduc@hust.edu.vn</dc:creator>
  <cp:lastModifiedBy>NGUYEN XUAN ANH 20183480</cp:lastModifiedBy>
  <cp:revision>20</cp:revision>
  <dcterms:created xsi:type="dcterms:W3CDTF">2013-02-19T03:52:16Z</dcterms:created>
  <dcterms:modified xsi:type="dcterms:W3CDTF">2022-01-24T00:47:56Z</dcterms:modified>
</cp:coreProperties>
</file>